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4" autoAdjust="0"/>
    <p:restoredTop sz="94660"/>
  </p:normalViewPr>
  <p:slideViewPr>
    <p:cSldViewPr snapToGrid="0">
      <p:cViewPr varScale="1">
        <p:scale>
          <a:sx n="86" d="100"/>
          <a:sy n="86" d="100"/>
        </p:scale>
        <p:origin x="-72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53DF-879C-4FAB-8791-5FE2FB613683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92A2-1CD9-4E2C-98ED-BC7083D4205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318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53DF-879C-4FAB-8791-5FE2FB613683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92A2-1CD9-4E2C-98ED-BC7083D4205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5594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53DF-879C-4FAB-8791-5FE2FB613683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92A2-1CD9-4E2C-98ED-BC7083D4205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18072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53DF-879C-4FAB-8791-5FE2FB613683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92A2-1CD9-4E2C-98ED-BC7083D4205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73131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53DF-879C-4FAB-8791-5FE2FB613683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92A2-1CD9-4E2C-98ED-BC7083D4205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1847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53DF-879C-4FAB-8791-5FE2FB613683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92A2-1CD9-4E2C-98ED-BC7083D4205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96710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53DF-879C-4FAB-8791-5FE2FB613683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92A2-1CD9-4E2C-98ED-BC7083D4205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78885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53DF-879C-4FAB-8791-5FE2FB613683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92A2-1CD9-4E2C-98ED-BC7083D4205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07412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53DF-879C-4FAB-8791-5FE2FB613683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92A2-1CD9-4E2C-98ED-BC7083D4205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18182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53DF-879C-4FAB-8791-5FE2FB613683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92A2-1CD9-4E2C-98ED-BC7083D4205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47796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53DF-879C-4FAB-8791-5FE2FB613683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92A2-1CD9-4E2C-98ED-BC7083D4205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2597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853DF-879C-4FAB-8791-5FE2FB613683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F92A2-1CD9-4E2C-98ED-BC7083D4205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53669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12.png"/><Relationship Id="rId10" Type="http://schemas.openxmlformats.org/officeDocument/2006/relationships/image" Target="../media/image14.jpeg"/><Relationship Id="rId4" Type="http://schemas.openxmlformats.org/officeDocument/2006/relationships/image" Target="../media/image3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11" name="Csoportba foglalás 10"/>
          <p:cNvGrpSpPr/>
          <p:nvPr/>
        </p:nvGrpSpPr>
        <p:grpSpPr>
          <a:xfrm>
            <a:off x="1223493" y="192043"/>
            <a:ext cx="6065949" cy="6195878"/>
            <a:chOff x="1764405" y="192043"/>
            <a:chExt cx="4995517" cy="5247859"/>
          </a:xfrm>
        </p:grpSpPr>
        <p:sp>
          <p:nvSpPr>
            <p:cNvPr id="9" name="Ellipszis 8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Szövegdoboz 9"/>
          <p:cNvSpPr txBox="1"/>
          <p:nvPr/>
        </p:nvSpPr>
        <p:spPr>
          <a:xfrm>
            <a:off x="3441455" y="4223906"/>
            <a:ext cx="1756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latin typeface="Arial Black" panose="020B0A04020102020204" pitchFamily="34" charset="0"/>
              </a:rPr>
              <a:t>VIFFE</a:t>
            </a:r>
            <a:endParaRPr lang="hu-HU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045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1975057" y="801000"/>
            <a:ext cx="411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DEMOCRACY VS FLOW OF INFORMATION</a:t>
            </a:r>
            <a:endParaRPr lang="hu-HU" b="1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1905810" y="1197336"/>
            <a:ext cx="4529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DEMOKRÁCIA ÉS AZ INFORMÁCIÓÁRAMLÁS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845339" y="1910618"/>
            <a:ext cx="7425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DEMOCRACY = INVOLVMENT OF CITIZENS IN THE DECISION MAKING</a:t>
            </a:r>
            <a:endParaRPr lang="hu-HU" sz="2000" b="1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998874" y="4105178"/>
            <a:ext cx="7118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DEMOKRÁCIA = A POLGÁROK BEVONÁSA A DÖNTÉSHOZATALBA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1481014" y="2620769"/>
            <a:ext cx="5485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TO BE ABLE TO BE INVOLVED, INFORMATION IS NEEDED</a:t>
            </a:r>
            <a:endParaRPr lang="hu-HU" b="1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934177" y="4784551"/>
            <a:ext cx="7247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HOGY BE LEHESSEN VONNI, A POLGÁRNAK INFORMÁLTNAK KELL LENNI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21" name="Lefelé nyíl 20"/>
          <p:cNvSpPr/>
          <p:nvPr/>
        </p:nvSpPr>
        <p:spPr>
          <a:xfrm>
            <a:off x="3830320" y="2310728"/>
            <a:ext cx="579120" cy="310041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Lefelé nyíl 21"/>
          <p:cNvSpPr/>
          <p:nvPr/>
        </p:nvSpPr>
        <p:spPr>
          <a:xfrm>
            <a:off x="3830320" y="4474510"/>
            <a:ext cx="579120" cy="310041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0514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1975057" y="801000"/>
            <a:ext cx="411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DEMOCRACY VS FLOW OF INFORMATION</a:t>
            </a:r>
            <a:endParaRPr lang="hu-HU" b="1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1905810" y="1197336"/>
            <a:ext cx="4529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DEMOKRÁCIA ÉS AZ INFORMÁCIÓÁRAMLÁS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845339" y="1910618"/>
            <a:ext cx="7425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DEMOCRACY = INVOLVMENT OF CITIZENS IN THE DECISION MAKING</a:t>
            </a:r>
            <a:endParaRPr lang="hu-HU" sz="2000" b="1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998874" y="4105178"/>
            <a:ext cx="7118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DEMOKRÁCIA = A POLGÁROK BEVONÁSA A DÖNTÉSHOZATALBA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1481014" y="2620769"/>
            <a:ext cx="5485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TO BE ABLE TO BE INVOLVED, INFORMATION IS NEEDED</a:t>
            </a:r>
            <a:endParaRPr lang="hu-HU" b="1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934177" y="4784551"/>
            <a:ext cx="7247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HOGY BE LEHESSEN VONNI, A POLGÁRNAK INFORMÁLTNAK KELL LENNI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771134" y="3208530"/>
            <a:ext cx="765106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/>
              <a:t>IF NO ADEQUATE INFORMATION, CITIZENS CAN ONLY FORMALLY BE INVOLVED</a:t>
            </a:r>
            <a:endParaRPr lang="hu-HU" b="1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2085603" y="5521483"/>
            <a:ext cx="4880823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0070C0"/>
                </a:solidFill>
              </a:rPr>
              <a:t>HA NINCS ELEGENDŐ ÉS OBJEKTÍV INFORMÁCIÓ, </a:t>
            </a:r>
          </a:p>
          <a:p>
            <a:pPr algn="ctr"/>
            <a:r>
              <a:rPr lang="hu-HU" b="1" dirty="0" smtClean="0">
                <a:solidFill>
                  <a:srgbClr val="0070C0"/>
                </a:solidFill>
              </a:rPr>
              <a:t>A BEVONÁS CSAK FORMÁLISAN LEHETSÉGES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23" name="Lefelé nyíl 22"/>
          <p:cNvSpPr/>
          <p:nvPr/>
        </p:nvSpPr>
        <p:spPr>
          <a:xfrm>
            <a:off x="3830320" y="2310728"/>
            <a:ext cx="579120" cy="310041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Lefelé nyíl 23"/>
          <p:cNvSpPr/>
          <p:nvPr/>
        </p:nvSpPr>
        <p:spPr>
          <a:xfrm>
            <a:off x="3830320" y="2909681"/>
            <a:ext cx="579120" cy="310041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Lefelé nyíl 24"/>
          <p:cNvSpPr/>
          <p:nvPr/>
        </p:nvSpPr>
        <p:spPr>
          <a:xfrm>
            <a:off x="3880844" y="4474510"/>
            <a:ext cx="579120" cy="310041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Lefelé nyíl 25"/>
          <p:cNvSpPr/>
          <p:nvPr/>
        </p:nvSpPr>
        <p:spPr>
          <a:xfrm>
            <a:off x="3934160" y="5211442"/>
            <a:ext cx="579120" cy="310041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1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1975057" y="801000"/>
            <a:ext cx="411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DEMOCRACY VS FLOW OF INFORMATION</a:t>
            </a:r>
            <a:endParaRPr lang="hu-HU" b="1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1905810" y="1197336"/>
            <a:ext cx="4529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DEMOKRÁCIA ÉS AZ INFORMÁCIÓÁRAMLÁS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845339" y="1910618"/>
            <a:ext cx="7425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DEMOCRACY = INVOLVMENT OF CITIZENS IN THE DECISION MAKING</a:t>
            </a:r>
            <a:endParaRPr lang="hu-HU" sz="2000" b="1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998874" y="4105178"/>
            <a:ext cx="7118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DEMOKRÁCIA = A POLGÁROK BEVONÁSA A DÖNTÉSHOZATALBA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1481014" y="2620769"/>
            <a:ext cx="5485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TO BE ABLE TO BE INVOLVED, INFORMATION IS NEEDED</a:t>
            </a:r>
            <a:endParaRPr lang="hu-HU" b="1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934177" y="4784551"/>
            <a:ext cx="7247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HOGY BE LEHESSEN VONNI, A POLGÁRNAK INFORMÁLTNAK KELL LENNI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771134" y="3208530"/>
            <a:ext cx="765106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/>
              <a:t>IF NO ADEQUATE INFORMATION, CITIZENS CAN ONLY FORMALLY BE INVOLVED</a:t>
            </a:r>
            <a:endParaRPr lang="hu-HU" b="1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2085603" y="5521483"/>
            <a:ext cx="4880823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0070C0"/>
                </a:solidFill>
              </a:rPr>
              <a:t>HA NINCS ELEGENDŐ ÉS OBJEKTÍV INFORMÁCIÓ, </a:t>
            </a:r>
          </a:p>
          <a:p>
            <a:pPr algn="ctr"/>
            <a:r>
              <a:rPr lang="hu-HU" b="1" dirty="0" smtClean="0">
                <a:solidFill>
                  <a:srgbClr val="0070C0"/>
                </a:solidFill>
              </a:rPr>
              <a:t>A BEVONÁS CSAK FORMÁLISAN LEHETSÉGES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23" name="Lefelé nyíl 22"/>
          <p:cNvSpPr/>
          <p:nvPr/>
        </p:nvSpPr>
        <p:spPr>
          <a:xfrm>
            <a:off x="3830320" y="2310728"/>
            <a:ext cx="579120" cy="310041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Lefelé nyíl 23"/>
          <p:cNvSpPr/>
          <p:nvPr/>
        </p:nvSpPr>
        <p:spPr>
          <a:xfrm>
            <a:off x="3830320" y="2909681"/>
            <a:ext cx="579120" cy="310041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Lefelé nyíl 24"/>
          <p:cNvSpPr/>
          <p:nvPr/>
        </p:nvSpPr>
        <p:spPr>
          <a:xfrm>
            <a:off x="3880844" y="4474510"/>
            <a:ext cx="579120" cy="310041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Lefelé nyíl 25"/>
          <p:cNvSpPr/>
          <p:nvPr/>
        </p:nvSpPr>
        <p:spPr>
          <a:xfrm>
            <a:off x="3934160" y="5211442"/>
            <a:ext cx="579120" cy="310041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Téglalap 26"/>
          <p:cNvSpPr/>
          <p:nvPr/>
        </p:nvSpPr>
        <p:spPr>
          <a:xfrm rot="20742042">
            <a:off x="104252" y="2375326"/>
            <a:ext cx="8984831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effectLst/>
              </a:rPr>
              <a:t>NO INFORMATION – NO DEMOCRACY</a:t>
            </a:r>
            <a:endParaRPr lang="hu-HU" sz="4400" b="1" cap="none" spc="0" dirty="0">
              <a:ln w="22225">
                <a:solidFill>
                  <a:schemeClr val="accent2"/>
                </a:solidFill>
                <a:prstDash val="solid"/>
              </a:ln>
              <a:effectLst/>
            </a:endParaRPr>
          </a:p>
        </p:txBody>
      </p:sp>
      <p:sp>
        <p:nvSpPr>
          <p:cNvPr id="28" name="Téglalap 27"/>
          <p:cNvSpPr/>
          <p:nvPr/>
        </p:nvSpPr>
        <p:spPr>
          <a:xfrm rot="20742042">
            <a:off x="1116523" y="4287806"/>
            <a:ext cx="6960302" cy="14465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INFORMÁCIÓ NÉLKÜL NINCS </a:t>
            </a:r>
          </a:p>
          <a:p>
            <a:pPr algn="ctr"/>
            <a:r>
              <a:rPr lang="hu-HU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DEMOKRÁCIA</a:t>
            </a:r>
            <a:endParaRPr lang="hu-HU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48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Téglalap 14"/>
          <p:cNvSpPr/>
          <p:nvPr/>
        </p:nvSpPr>
        <p:spPr>
          <a:xfrm>
            <a:off x="104252" y="2375326"/>
            <a:ext cx="8984831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effectLst/>
              </a:rPr>
              <a:t>NO INFORMATION – NO DEMOCRACY</a:t>
            </a:r>
            <a:endParaRPr lang="hu-HU" sz="4400" b="1" cap="none" spc="0" dirty="0">
              <a:ln w="22225">
                <a:solidFill>
                  <a:schemeClr val="accent2"/>
                </a:solidFill>
                <a:prstDash val="solid"/>
              </a:ln>
              <a:effectLst/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1116523" y="4287806"/>
            <a:ext cx="6960302" cy="14465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INFORMÁCIÓ NÉLKÜL NINCS </a:t>
            </a:r>
          </a:p>
          <a:p>
            <a:pPr algn="ctr"/>
            <a:r>
              <a:rPr lang="hu-HU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DEMOKRÁCIA</a:t>
            </a:r>
            <a:endParaRPr lang="hu-HU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601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Téglalap 14"/>
          <p:cNvSpPr/>
          <p:nvPr/>
        </p:nvSpPr>
        <p:spPr>
          <a:xfrm>
            <a:off x="981224" y="2375326"/>
            <a:ext cx="7230890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effectLst/>
              </a:rPr>
              <a:t>THANKS FOR THE ATTENTION!</a:t>
            </a:r>
            <a:endParaRPr lang="hu-HU" sz="4400" b="1" cap="none" spc="0" dirty="0">
              <a:ln w="22225">
                <a:solidFill>
                  <a:schemeClr val="accent2"/>
                </a:solidFill>
                <a:prstDash val="solid"/>
              </a:ln>
              <a:effectLst/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1393554" y="4287806"/>
            <a:ext cx="6406241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</a:rPr>
              <a:t>KÖSZÖNÖM A FIGYELMET!</a:t>
            </a:r>
            <a:endParaRPr lang="hu-HU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249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11" name="Csoportba foglalás 10"/>
          <p:cNvGrpSpPr/>
          <p:nvPr/>
        </p:nvGrpSpPr>
        <p:grpSpPr>
          <a:xfrm>
            <a:off x="2846231" y="2603645"/>
            <a:ext cx="3554569" cy="3638931"/>
            <a:chOff x="1764405" y="192043"/>
            <a:chExt cx="4995517" cy="5247859"/>
          </a:xfrm>
        </p:grpSpPr>
        <p:sp>
          <p:nvSpPr>
            <p:cNvPr id="9" name="Ellipszis 8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Szövegdoboz 9"/>
          <p:cNvSpPr txBox="1"/>
          <p:nvPr/>
        </p:nvSpPr>
        <p:spPr>
          <a:xfrm>
            <a:off x="4145928" y="5067310"/>
            <a:ext cx="16088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latin typeface="Arial Black" panose="020B0A04020102020204" pitchFamily="34" charset="0"/>
              </a:rPr>
              <a:t>VIFFE</a:t>
            </a:r>
            <a:endParaRPr lang="hu-HU" sz="2000" b="1" dirty="0">
              <a:latin typeface="Arial Black" panose="020B0A04020102020204" pitchFamily="34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1040832" y="482503"/>
            <a:ext cx="7061712" cy="830997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Arial Black" panose="020B0A04020102020204" pitchFamily="34" charset="0"/>
              </a:rPr>
              <a:t>VRAKUN’ AND ITS FRIENDS TO DISCUSS</a:t>
            </a:r>
          </a:p>
          <a:p>
            <a:pPr algn="ctr"/>
            <a:r>
              <a:rPr lang="hu-HU" sz="2400" dirty="0" smtClean="0">
                <a:latin typeface="Arial Black" panose="020B0A04020102020204" pitchFamily="34" charset="0"/>
              </a:rPr>
              <a:t> FUTURE PATHS FOR EUROPE   </a:t>
            </a:r>
            <a:r>
              <a:rPr lang="hu-HU" sz="2400" dirty="0" err="1" smtClean="0">
                <a:latin typeface="Arial Black" panose="020B0A04020102020204" pitchFamily="34" charset="0"/>
              </a:rPr>
              <a:t>EfC</a:t>
            </a:r>
            <a:r>
              <a:rPr lang="hu-HU" sz="2400" dirty="0" smtClean="0">
                <a:latin typeface="Arial Black" panose="020B0A04020102020204" pitchFamily="34" charset="0"/>
              </a:rPr>
              <a:t> 2021</a:t>
            </a:r>
            <a:endParaRPr lang="hu-HU" sz="2400" dirty="0">
              <a:latin typeface="Arial Black" panose="020B0A04020102020204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619564" y="1586614"/>
            <a:ext cx="61333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>
                <a:latin typeface="Arial Black" panose="020B0A04020102020204" pitchFamily="34" charset="0"/>
              </a:rPr>
              <a:t>CIVIL SOCIETY, CIVIC ACTIVITY – </a:t>
            </a:r>
          </a:p>
          <a:p>
            <a:pPr algn="ctr"/>
            <a:r>
              <a:rPr lang="hu-HU" sz="2400" b="1" dirty="0" smtClean="0">
                <a:latin typeface="Arial Black" panose="020B0A04020102020204" pitchFamily="34" charset="0"/>
              </a:rPr>
              <a:t>CORNERSTONES FOR DEMOCRACY</a:t>
            </a:r>
            <a:endParaRPr lang="hu-HU" sz="2400" b="1" dirty="0">
              <a:latin typeface="Arial Black" panose="020B0A04020102020204" pitchFamily="34" charset="0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7141372" y="2418979"/>
            <a:ext cx="1512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REPORT BACK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xmlns="" val="286558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3941778" y="5482411"/>
            <a:ext cx="1512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REPORT BACK</a:t>
            </a:r>
            <a:endParaRPr lang="hu-HU" b="1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387718" y="2056068"/>
            <a:ext cx="81156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200" b="1" dirty="0" smtClean="0">
                <a:latin typeface="Arial Black" panose="020B0A04020102020204" pitchFamily="34" charset="0"/>
              </a:rPr>
              <a:t>CIVIL SOCIETY, CIVIC ACTIVITY – </a:t>
            </a:r>
          </a:p>
          <a:p>
            <a:pPr algn="ctr"/>
            <a:r>
              <a:rPr lang="hu-HU" sz="3200" b="1" dirty="0" smtClean="0">
                <a:latin typeface="Arial Black" panose="020B0A04020102020204" pitchFamily="34" charset="0"/>
              </a:rPr>
              <a:t>CORNERSTONES FOR DEMOCRACY</a:t>
            </a:r>
            <a:endParaRPr lang="hu-HU" sz="3200" b="1" dirty="0">
              <a:latin typeface="Arial Black" panose="020B0A04020102020204" pitchFamily="34" charset="0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-68201" y="3399098"/>
            <a:ext cx="92122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CIVIL TÁRSADALOM, CIVIL AKTIVITÁS– </a:t>
            </a:r>
          </a:p>
          <a:p>
            <a:pPr algn="ctr"/>
            <a:r>
              <a:rPr lang="hu-HU" sz="3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 DEMOKRÁCIA SAROKPONTJAI</a:t>
            </a:r>
            <a:endParaRPr lang="hu-HU" sz="32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133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9" name="Folyamatábra: Vagy 18"/>
          <p:cNvSpPr/>
          <p:nvPr/>
        </p:nvSpPr>
        <p:spPr>
          <a:xfrm>
            <a:off x="2286000" y="2113280"/>
            <a:ext cx="3688080" cy="3576320"/>
          </a:xfrm>
          <a:prstGeom prst="flowChartOr">
            <a:avLst/>
          </a:prstGeom>
          <a:solidFill>
            <a:srgbClr val="C0000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520995" y="809020"/>
            <a:ext cx="681017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b="1" dirty="0" smtClean="0"/>
              <a:t>A CIVIL ORGANISATION DEALS WITH ONE PART OF THE WHOLE ISSUE </a:t>
            </a:r>
            <a:endParaRPr lang="hu-HU" b="1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552391" y="1273224"/>
            <a:ext cx="681017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EGY CIVIL SZERVEZET A KOMPLEX ÜGY EGY RÉSZÉVEL FOGLALKOZIK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3149600" y="2987040"/>
            <a:ext cx="3593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1.</a:t>
            </a:r>
            <a:endParaRPr lang="hu-HU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4650097" y="4414520"/>
            <a:ext cx="3593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dirty="0"/>
              <a:t>4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3149600" y="4414520"/>
            <a:ext cx="3593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dirty="0"/>
              <a:t>3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4650097" y="2987040"/>
            <a:ext cx="3593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dirty="0"/>
              <a:t>2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26" name="Jobbra nyíl 25"/>
          <p:cNvSpPr/>
          <p:nvPr/>
        </p:nvSpPr>
        <p:spPr>
          <a:xfrm>
            <a:off x="552391" y="2919492"/>
            <a:ext cx="2221289" cy="43688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Jobbra nyíl 26"/>
          <p:cNvSpPr/>
          <p:nvPr/>
        </p:nvSpPr>
        <p:spPr>
          <a:xfrm>
            <a:off x="552391" y="4414868"/>
            <a:ext cx="2221289" cy="43688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Jobbra nyíl 27"/>
          <p:cNvSpPr/>
          <p:nvPr/>
        </p:nvSpPr>
        <p:spPr>
          <a:xfrm rot="10800000">
            <a:off x="5403004" y="4633308"/>
            <a:ext cx="2221289" cy="436880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Jobbra nyíl 28"/>
          <p:cNvSpPr/>
          <p:nvPr/>
        </p:nvSpPr>
        <p:spPr>
          <a:xfrm rot="10800000">
            <a:off x="5403004" y="2953266"/>
            <a:ext cx="2221289" cy="436880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Szövegdoboz 29"/>
          <p:cNvSpPr txBox="1"/>
          <p:nvPr/>
        </p:nvSpPr>
        <p:spPr>
          <a:xfrm>
            <a:off x="142786" y="2617708"/>
            <a:ext cx="2439899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CIVIL ORGANISATION 1.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1" name="Szövegdoboz 30"/>
          <p:cNvSpPr txBox="1"/>
          <p:nvPr/>
        </p:nvSpPr>
        <p:spPr>
          <a:xfrm>
            <a:off x="5947002" y="4234527"/>
            <a:ext cx="2439899" cy="3693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CIVIL ORGANISATION 4.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2" name="Szövegdoboz 31"/>
          <p:cNvSpPr txBox="1"/>
          <p:nvPr/>
        </p:nvSpPr>
        <p:spPr>
          <a:xfrm>
            <a:off x="5839993" y="2596070"/>
            <a:ext cx="2439899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CIVIL ORGANISATION 2.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3" name="Szövegdoboz 32"/>
          <p:cNvSpPr txBox="1"/>
          <p:nvPr/>
        </p:nvSpPr>
        <p:spPr>
          <a:xfrm>
            <a:off x="63938" y="4082506"/>
            <a:ext cx="243989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CIVIL ORGANISATION 3.</a:t>
            </a:r>
            <a:endParaRPr lang="hu-H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686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9" name="Folyamatábra: Vagy 18"/>
          <p:cNvSpPr/>
          <p:nvPr/>
        </p:nvSpPr>
        <p:spPr>
          <a:xfrm>
            <a:off x="2286000" y="2113280"/>
            <a:ext cx="3688080" cy="3576320"/>
          </a:xfrm>
          <a:prstGeom prst="flowChartOr">
            <a:avLst/>
          </a:prstGeom>
          <a:solidFill>
            <a:srgbClr val="C0000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520995" y="809020"/>
            <a:ext cx="681017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b="1" dirty="0" smtClean="0"/>
              <a:t>A CIVIL ORGANISATION DEALS WITH ONE PART OF THE WHOLE ISSUE </a:t>
            </a:r>
            <a:endParaRPr lang="hu-HU" b="1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552391" y="1273224"/>
            <a:ext cx="681017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EGY CIVIL SZERVEZET A KOMPLEX ÜGY EGY RÉSZÉVEL FOGLALKOZIK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3149600" y="2987040"/>
            <a:ext cx="3593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1.</a:t>
            </a:r>
            <a:endParaRPr lang="hu-HU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4650097" y="4414520"/>
            <a:ext cx="3593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dirty="0"/>
              <a:t>4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3149600" y="4414520"/>
            <a:ext cx="3593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dirty="0"/>
              <a:t>3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4650097" y="2987040"/>
            <a:ext cx="3593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dirty="0"/>
              <a:t>2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26" name="Jobbra nyíl 25"/>
          <p:cNvSpPr/>
          <p:nvPr/>
        </p:nvSpPr>
        <p:spPr>
          <a:xfrm>
            <a:off x="552391" y="2919492"/>
            <a:ext cx="2221289" cy="43688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Jobbra nyíl 26"/>
          <p:cNvSpPr/>
          <p:nvPr/>
        </p:nvSpPr>
        <p:spPr>
          <a:xfrm>
            <a:off x="552391" y="4414868"/>
            <a:ext cx="2221289" cy="43688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Jobbra nyíl 27"/>
          <p:cNvSpPr/>
          <p:nvPr/>
        </p:nvSpPr>
        <p:spPr>
          <a:xfrm rot="10800000">
            <a:off x="5403004" y="4633308"/>
            <a:ext cx="2221289" cy="436880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Jobbra nyíl 28"/>
          <p:cNvSpPr/>
          <p:nvPr/>
        </p:nvSpPr>
        <p:spPr>
          <a:xfrm rot="10800000">
            <a:off x="5403004" y="2953266"/>
            <a:ext cx="2221289" cy="436880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Szövegdoboz 29"/>
          <p:cNvSpPr txBox="1"/>
          <p:nvPr/>
        </p:nvSpPr>
        <p:spPr>
          <a:xfrm>
            <a:off x="142786" y="2617708"/>
            <a:ext cx="2439899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CIVIL ORGANISATION 1.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1" name="Szövegdoboz 30"/>
          <p:cNvSpPr txBox="1"/>
          <p:nvPr/>
        </p:nvSpPr>
        <p:spPr>
          <a:xfrm>
            <a:off x="5947002" y="4234527"/>
            <a:ext cx="2439899" cy="3693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CIVIL ORGANISATION 4.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2" name="Szövegdoboz 31"/>
          <p:cNvSpPr txBox="1"/>
          <p:nvPr/>
        </p:nvSpPr>
        <p:spPr>
          <a:xfrm>
            <a:off x="5839993" y="2596070"/>
            <a:ext cx="2439899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CIVIL ORGANISATION 2.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3" name="Szövegdoboz 32"/>
          <p:cNvSpPr txBox="1"/>
          <p:nvPr/>
        </p:nvSpPr>
        <p:spPr>
          <a:xfrm>
            <a:off x="63938" y="4082506"/>
            <a:ext cx="243989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CIVIL ORGANISATION 3.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1534160" y="5837296"/>
            <a:ext cx="5470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LOCAL CIVIL ORGANISATIONS DEAL WITH LOCAL ISSUES</a:t>
            </a:r>
            <a:endParaRPr lang="hu-HU" b="1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1330001" y="6270487"/>
            <a:ext cx="5879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HELYI CIVIL SZERVEZETEK HELYI ÜGYEKKEL FOGLALKOZNAK</a:t>
            </a:r>
            <a:endParaRPr lang="hu-H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871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9" name="Folyamatábra: Vagy 18"/>
          <p:cNvSpPr/>
          <p:nvPr/>
        </p:nvSpPr>
        <p:spPr>
          <a:xfrm>
            <a:off x="2286000" y="2113280"/>
            <a:ext cx="3688080" cy="3576320"/>
          </a:xfrm>
          <a:prstGeom prst="flowChartOr">
            <a:avLst/>
          </a:prstGeom>
          <a:solidFill>
            <a:srgbClr val="C0000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520995" y="809020"/>
            <a:ext cx="681017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b="1" dirty="0" smtClean="0"/>
              <a:t>A CIVIL ORGANISATION DEALS WITH ONE PART OF THE WHOLE ISSUE </a:t>
            </a:r>
            <a:endParaRPr lang="hu-HU" b="1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552391" y="1273224"/>
            <a:ext cx="681017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EGY CIVIL SZERVEZET A KOMPLEX ÜGY EGY RÉSZÉVEL FOGLALKOZIK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3149600" y="2987040"/>
            <a:ext cx="3593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1.</a:t>
            </a:r>
            <a:endParaRPr lang="hu-HU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4650097" y="4414520"/>
            <a:ext cx="3593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dirty="0"/>
              <a:t>4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3149600" y="4414520"/>
            <a:ext cx="3593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dirty="0"/>
              <a:t>3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4650097" y="2987040"/>
            <a:ext cx="3593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dirty="0"/>
              <a:t>2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26" name="Jobbra nyíl 25"/>
          <p:cNvSpPr/>
          <p:nvPr/>
        </p:nvSpPr>
        <p:spPr>
          <a:xfrm>
            <a:off x="552391" y="2919492"/>
            <a:ext cx="2221289" cy="43688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Jobbra nyíl 26"/>
          <p:cNvSpPr/>
          <p:nvPr/>
        </p:nvSpPr>
        <p:spPr>
          <a:xfrm>
            <a:off x="552391" y="4414868"/>
            <a:ext cx="2221289" cy="43688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Jobbra nyíl 27"/>
          <p:cNvSpPr/>
          <p:nvPr/>
        </p:nvSpPr>
        <p:spPr>
          <a:xfrm rot="10800000">
            <a:off x="5403004" y="4633308"/>
            <a:ext cx="2221289" cy="436880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Jobbra nyíl 28"/>
          <p:cNvSpPr/>
          <p:nvPr/>
        </p:nvSpPr>
        <p:spPr>
          <a:xfrm rot="10800000">
            <a:off x="5403004" y="2953266"/>
            <a:ext cx="2221289" cy="436880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Szövegdoboz 29"/>
          <p:cNvSpPr txBox="1"/>
          <p:nvPr/>
        </p:nvSpPr>
        <p:spPr>
          <a:xfrm>
            <a:off x="142786" y="2617708"/>
            <a:ext cx="2439899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CIVIL ORGANISATION 1.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1" name="Szövegdoboz 30"/>
          <p:cNvSpPr txBox="1"/>
          <p:nvPr/>
        </p:nvSpPr>
        <p:spPr>
          <a:xfrm>
            <a:off x="5947002" y="4234527"/>
            <a:ext cx="2439899" cy="3693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CIVIL ORGANISATION 4.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2" name="Szövegdoboz 31"/>
          <p:cNvSpPr txBox="1"/>
          <p:nvPr/>
        </p:nvSpPr>
        <p:spPr>
          <a:xfrm>
            <a:off x="5839993" y="2596070"/>
            <a:ext cx="2439899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CIVIL ORGANISATION 2.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3" name="Szövegdoboz 32"/>
          <p:cNvSpPr txBox="1"/>
          <p:nvPr/>
        </p:nvSpPr>
        <p:spPr>
          <a:xfrm>
            <a:off x="63938" y="4082506"/>
            <a:ext cx="243989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CIVIL ORGANISATION 3.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1534160" y="5837296"/>
            <a:ext cx="5470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LOCAL CIVIL ORGANISATIONS DEAL WITH LOCAL ISSUES</a:t>
            </a:r>
            <a:endParaRPr lang="hu-HU" b="1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1330001" y="6270487"/>
            <a:ext cx="5879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HELYI CIVIL SZERVEZETEK HELYI ÜGYEKKEL FOGLALKOZNAK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16" name="Téglalap 15"/>
          <p:cNvSpPr/>
          <p:nvPr/>
        </p:nvSpPr>
        <p:spPr>
          <a:xfrm rot="19623539">
            <a:off x="-495160" y="3251886"/>
            <a:ext cx="909370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CIVIL SOCIETY TENDS TO BE DECENTRALISED</a:t>
            </a:r>
          </a:p>
          <a:p>
            <a:pPr algn="ctr"/>
            <a:endParaRPr lang="hu-H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hu-HU" sz="2400" b="0" cap="none" spc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A CIVIL TÁRSADALOM TIPIKUSAN DECENTLAZILÁLT</a:t>
            </a:r>
            <a:endParaRPr lang="hu-HU" sz="24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019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Téglalap 14"/>
          <p:cNvSpPr/>
          <p:nvPr/>
        </p:nvSpPr>
        <p:spPr>
          <a:xfrm>
            <a:off x="50292" y="2174926"/>
            <a:ext cx="9093708" cy="1200329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CIVIL SOCIETY TENDS TO BE DECENTRALISED</a:t>
            </a:r>
          </a:p>
          <a:p>
            <a:pPr algn="ctr"/>
            <a:endParaRPr lang="hu-H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hu-HU" sz="2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A CIVIL TÁRSADALOM TIPIKUSAN DECENTLAZILÁLT</a:t>
            </a:r>
            <a:endParaRPr lang="hu-HU" sz="2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101716" y="3885168"/>
            <a:ext cx="9042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DECENTRALISED      MORE CITIZENS ARE INVOLVED       CIVIL SOCIETY DEVELOPS DEMOCRACY</a:t>
            </a:r>
            <a:endParaRPr lang="hu-HU" b="1" dirty="0"/>
          </a:p>
        </p:txBody>
      </p:sp>
      <p:sp>
        <p:nvSpPr>
          <p:cNvPr id="17" name="Jobbra nyíl 16"/>
          <p:cNvSpPr/>
          <p:nvPr/>
        </p:nvSpPr>
        <p:spPr>
          <a:xfrm>
            <a:off x="1849120" y="3982720"/>
            <a:ext cx="152400" cy="18440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Jobbra nyíl 17"/>
          <p:cNvSpPr/>
          <p:nvPr/>
        </p:nvSpPr>
        <p:spPr>
          <a:xfrm>
            <a:off x="5069840" y="3982720"/>
            <a:ext cx="152400" cy="18440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Szövegdoboz 18"/>
          <p:cNvSpPr txBox="1"/>
          <p:nvPr/>
        </p:nvSpPr>
        <p:spPr>
          <a:xfrm>
            <a:off x="286511" y="4693664"/>
            <a:ext cx="775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DECENTRALIZÁLT         TÖBB POLGÁRT VON BE            FEJLESZTI A DEMOKRÁCIÁT</a:t>
            </a:r>
            <a:endParaRPr lang="hu-HU" b="1" dirty="0"/>
          </a:p>
        </p:txBody>
      </p:sp>
      <p:sp>
        <p:nvSpPr>
          <p:cNvPr id="20" name="Jobbra nyíl 19"/>
          <p:cNvSpPr/>
          <p:nvPr/>
        </p:nvSpPr>
        <p:spPr>
          <a:xfrm>
            <a:off x="2143760" y="4764413"/>
            <a:ext cx="152400" cy="184403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Jobbra nyíl 20"/>
          <p:cNvSpPr/>
          <p:nvPr/>
        </p:nvSpPr>
        <p:spPr>
          <a:xfrm>
            <a:off x="4993640" y="4764413"/>
            <a:ext cx="152400" cy="184403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9431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Téglalap 14"/>
          <p:cNvSpPr/>
          <p:nvPr/>
        </p:nvSpPr>
        <p:spPr>
          <a:xfrm>
            <a:off x="615020" y="3995990"/>
            <a:ext cx="7728206" cy="1754326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0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 CIVIL TÁRSADALOM </a:t>
            </a:r>
          </a:p>
          <a:p>
            <a:pPr algn="ctr"/>
            <a:r>
              <a:rPr lang="hu-HU" sz="5400" b="0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FEJLESZTI A DEMOKRÁCIÁT</a:t>
            </a:r>
            <a:endParaRPr lang="hu-HU" sz="5400" b="0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1076947" y="1677271"/>
            <a:ext cx="6909840" cy="1754326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0" cap="none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CIVIL SOCIETY </a:t>
            </a:r>
          </a:p>
          <a:p>
            <a:pPr algn="ctr"/>
            <a:r>
              <a:rPr lang="hu-HU" sz="5400" b="0" cap="none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DEVELOPS DEMOCRACY</a:t>
            </a:r>
            <a:endParaRPr lang="hu-HU" sz="5400" b="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82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1975057" y="801000"/>
            <a:ext cx="411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DEMOCRACY VS FLOW OF INFORMATION</a:t>
            </a:r>
            <a:endParaRPr lang="hu-HU" b="1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1905810" y="1197336"/>
            <a:ext cx="4529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DEMOKRÁCIA ÉS AZ INFORMÁCIÓÁRAMLÁS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845339" y="1910618"/>
            <a:ext cx="7425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DEMOCRACY = INVOLVMENT OF CITIZENS IN THE DECISION MAKING</a:t>
            </a:r>
            <a:endParaRPr lang="hu-HU" sz="2000" b="1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998874" y="4105178"/>
            <a:ext cx="7118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DEMOKRÁCIA = A POLGÁROK BEVONÁSA A DÖNTÉSHOZATALBA</a:t>
            </a:r>
            <a:endParaRPr lang="hu-H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454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620</Words>
  <Application>Microsoft Office PowerPoint</Application>
  <PresentationFormat>Diavetítés a képernyőre (4:3 oldalarány)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Microsoft-fiók</dc:creator>
  <cp:lastModifiedBy>Balogh Béla</cp:lastModifiedBy>
  <cp:revision>1</cp:revision>
  <dcterms:created xsi:type="dcterms:W3CDTF">2021-06-16T09:49:06Z</dcterms:created>
  <dcterms:modified xsi:type="dcterms:W3CDTF">2021-06-29T19:00:57Z</dcterms:modified>
</cp:coreProperties>
</file>