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-72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83344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02821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67863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11502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1901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7596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5298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4046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704313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59591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1321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BCCDC-9315-4B43-8DB4-67DBB2AB6FBF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76561-AC56-4B55-B75A-2C95D1BF923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5555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12.png"/><Relationship Id="rId10" Type="http://schemas.openxmlformats.org/officeDocument/2006/relationships/image" Target="../media/image14.jpe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1223493" y="192043"/>
            <a:ext cx="6065949" cy="6195878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3441455" y="4223906"/>
            <a:ext cx="1756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smtClean="0">
                <a:latin typeface="Arial Black" panose="020B0A04020102020204" pitchFamily="34" charset="0"/>
              </a:rPr>
              <a:t>VIFFE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208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975057" y="801000"/>
            <a:ext cx="411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VS FLOW OF INFORMATION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1905810" y="1197336"/>
            <a:ext cx="452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DEMOKRÁCIA ÉS AZ INFORMÁCIÓÁRAMLÁS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845339" y="1910618"/>
            <a:ext cx="742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DEMOCRACY = INVOLVMENT OF CITIZENS IN THE DECISION MAKING</a:t>
            </a:r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998874" y="4105178"/>
            <a:ext cx="7118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DEMOKRÁCIA = A POLGÁROK BEVONÁSA A DÖNTÉSHOZATALBA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481014" y="2620769"/>
            <a:ext cx="548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TO BE ABLE TO BE INVOLVED, INFORMATION IS NEEDED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934177" y="4784551"/>
            <a:ext cx="7247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HOGY BE LEHESSEN VONNI, A POLGÁRNAK INFORMÁLTNAK KELL LENNI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1" name="Lefelé nyíl 20"/>
          <p:cNvSpPr/>
          <p:nvPr/>
        </p:nvSpPr>
        <p:spPr>
          <a:xfrm>
            <a:off x="3830320" y="2310728"/>
            <a:ext cx="579120" cy="31004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Lefelé nyíl 21"/>
          <p:cNvSpPr/>
          <p:nvPr/>
        </p:nvSpPr>
        <p:spPr>
          <a:xfrm>
            <a:off x="3830320" y="4474510"/>
            <a:ext cx="579120" cy="31004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4632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975057" y="801000"/>
            <a:ext cx="411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VS FLOW OF INFORMATION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1905810" y="1197336"/>
            <a:ext cx="452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DEMOKRÁCIA ÉS AZ INFORMÁCIÓÁRAMLÁS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845339" y="1910618"/>
            <a:ext cx="742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DEMOCRACY = INVOLVMENT OF CITIZENS IN THE DECISION MAKING</a:t>
            </a:r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998874" y="4105178"/>
            <a:ext cx="7118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DEMOKRÁCIA = A POLGÁROK BEVONÁSA A DÖNTÉSHOZATALBA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481014" y="2620769"/>
            <a:ext cx="548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TO BE ABLE TO BE INVOLVED, INFORMATION IS NEEDED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934177" y="4784551"/>
            <a:ext cx="7247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HOGY BE LEHESSEN VONNI, A POLGÁRNAK INFORMÁLTNAK KELL LENNI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71134" y="3208530"/>
            <a:ext cx="765106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IF NO ADEQUATE INFORMATION, CITIZENS CAN ONLY FORMALLY BE INVOLVED</a:t>
            </a:r>
            <a:endParaRPr lang="hu-HU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2085603" y="5521483"/>
            <a:ext cx="4880823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</a:rPr>
              <a:t>HA NINCS ELEGENDŐ ÉS OBJEKTÍV INFORMÁCIÓ, 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</a:rPr>
              <a:t>A BEVONÁS CSAK FORMÁLISAN LEHETSÉGES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3" name="Lefelé nyíl 22"/>
          <p:cNvSpPr/>
          <p:nvPr/>
        </p:nvSpPr>
        <p:spPr>
          <a:xfrm>
            <a:off x="3830320" y="2310728"/>
            <a:ext cx="579120" cy="31004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Lefelé nyíl 23"/>
          <p:cNvSpPr/>
          <p:nvPr/>
        </p:nvSpPr>
        <p:spPr>
          <a:xfrm>
            <a:off x="3830320" y="2909681"/>
            <a:ext cx="579120" cy="31004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Lefelé nyíl 24"/>
          <p:cNvSpPr/>
          <p:nvPr/>
        </p:nvSpPr>
        <p:spPr>
          <a:xfrm>
            <a:off x="3880844" y="4474510"/>
            <a:ext cx="579120" cy="31004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Lefelé nyíl 25"/>
          <p:cNvSpPr/>
          <p:nvPr/>
        </p:nvSpPr>
        <p:spPr>
          <a:xfrm>
            <a:off x="3934160" y="5211442"/>
            <a:ext cx="579120" cy="31004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93820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975057" y="801000"/>
            <a:ext cx="411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VS FLOW OF INFORMATION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1905810" y="1197336"/>
            <a:ext cx="452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DEMOKRÁCIA ÉS AZ INFORMÁCIÓÁRAMLÁS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845339" y="1910618"/>
            <a:ext cx="742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DEMOCRACY = INVOLVMENT OF CITIZENS IN THE DECISION MAKING</a:t>
            </a:r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998874" y="4105178"/>
            <a:ext cx="7118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DEMOKRÁCIA = A POLGÁROK BEVONÁSA A DÖNTÉSHOZATALBA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481014" y="2620769"/>
            <a:ext cx="548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TO BE ABLE TO BE INVOLVED, INFORMATION IS NEEDED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934177" y="4784551"/>
            <a:ext cx="7247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HOGY BE LEHESSEN VONNI, A POLGÁRNAK INFORMÁLTNAK KELL LENNI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71134" y="3208530"/>
            <a:ext cx="765106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IF NO ADEQUATE INFORMATION, CITIZENS CAN ONLY FORMALLY BE INVOLVED</a:t>
            </a:r>
            <a:endParaRPr lang="hu-HU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2085603" y="5521483"/>
            <a:ext cx="4880823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</a:rPr>
              <a:t>HA NINCS ELEGENDŐ ÉS OBJEKTÍV INFORMÁCIÓ, 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</a:rPr>
              <a:t>A BEVONÁS CSAK FORMÁLISAN LEHETSÉGES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3" name="Lefelé nyíl 22"/>
          <p:cNvSpPr/>
          <p:nvPr/>
        </p:nvSpPr>
        <p:spPr>
          <a:xfrm>
            <a:off x="3830320" y="2310728"/>
            <a:ext cx="579120" cy="31004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Lefelé nyíl 23"/>
          <p:cNvSpPr/>
          <p:nvPr/>
        </p:nvSpPr>
        <p:spPr>
          <a:xfrm>
            <a:off x="3830320" y="2909681"/>
            <a:ext cx="579120" cy="31004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Lefelé nyíl 24"/>
          <p:cNvSpPr/>
          <p:nvPr/>
        </p:nvSpPr>
        <p:spPr>
          <a:xfrm>
            <a:off x="3880844" y="4474510"/>
            <a:ext cx="579120" cy="31004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Lefelé nyíl 25"/>
          <p:cNvSpPr/>
          <p:nvPr/>
        </p:nvSpPr>
        <p:spPr>
          <a:xfrm>
            <a:off x="3934160" y="5211442"/>
            <a:ext cx="579120" cy="31004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Téglalap 26"/>
          <p:cNvSpPr/>
          <p:nvPr/>
        </p:nvSpPr>
        <p:spPr>
          <a:xfrm rot="20742042">
            <a:off x="104252" y="2375326"/>
            <a:ext cx="8984831" cy="7694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effectLst/>
              </a:rPr>
              <a:t>NO INFORMATION – NO DEMOCRACY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</a:endParaRPr>
          </a:p>
        </p:txBody>
      </p:sp>
      <p:sp>
        <p:nvSpPr>
          <p:cNvPr id="28" name="Téglalap 27"/>
          <p:cNvSpPr/>
          <p:nvPr/>
        </p:nvSpPr>
        <p:spPr>
          <a:xfrm rot="20742042">
            <a:off x="1116523" y="4287806"/>
            <a:ext cx="6960302" cy="14465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INFORMÁCIÓ NÉLKÜL NINCS </a:t>
            </a:r>
          </a:p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DEMOKRÁCIA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292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Téglalap 14"/>
          <p:cNvSpPr/>
          <p:nvPr/>
        </p:nvSpPr>
        <p:spPr>
          <a:xfrm>
            <a:off x="104252" y="2375326"/>
            <a:ext cx="8984831" cy="7694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effectLst/>
              </a:rPr>
              <a:t>NO INFORMATION – NO DEMOCRACY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116523" y="4287806"/>
            <a:ext cx="6960302" cy="14465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INFORMÁCIÓ NÉLKÜL NINCS </a:t>
            </a:r>
          </a:p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DEMOKRÁCIA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964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Téglalap 14"/>
          <p:cNvSpPr/>
          <p:nvPr/>
        </p:nvSpPr>
        <p:spPr>
          <a:xfrm>
            <a:off x="981224" y="2375326"/>
            <a:ext cx="7230890" cy="7694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effectLst/>
              </a:rPr>
              <a:t>THANKS FOR THE ATTENTION!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393554" y="4287806"/>
            <a:ext cx="6406241" cy="7694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>KÖSZÖNÖM A FIGYELMET!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2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2846231" y="2603645"/>
            <a:ext cx="3554569" cy="3638931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4145928" y="5067310"/>
            <a:ext cx="160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latin typeface="Arial Black" panose="020B0A04020102020204" pitchFamily="34" charset="0"/>
              </a:rPr>
              <a:t>VIFFE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1040832" y="482503"/>
            <a:ext cx="706171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VRAKUN’ AND ITS FRIENDS TO DISCUSS</a:t>
            </a: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 FUTURE PATHS FOR EUROPE   </a:t>
            </a:r>
            <a:r>
              <a:rPr lang="hu-HU" sz="2400" dirty="0" err="1" smtClean="0">
                <a:latin typeface="Arial Black" panose="020B0A04020102020204" pitchFamily="34" charset="0"/>
              </a:rPr>
              <a:t>EfC</a:t>
            </a:r>
            <a:r>
              <a:rPr lang="hu-HU" sz="2400" dirty="0" smtClean="0">
                <a:latin typeface="Arial Black" panose="020B0A04020102020204" pitchFamily="34" charset="0"/>
              </a:rPr>
              <a:t> 2021</a:t>
            </a:r>
            <a:endParaRPr lang="hu-HU" sz="2400" dirty="0">
              <a:latin typeface="Arial Black" panose="020B0A04020102020204" pitchFamily="34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1619564" y="1586614"/>
            <a:ext cx="61333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CIVIL SOCIETY, CIVIC ACTIVITY – </a:t>
            </a:r>
          </a:p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CORNERSTONES FOR DEMOCRACY</a:t>
            </a:r>
            <a:endParaRPr lang="hu-HU" sz="2400" b="1" dirty="0">
              <a:latin typeface="Arial Black" panose="020B0A04020102020204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141372" y="2418979"/>
            <a:ext cx="1512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REPORT BACK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266372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3941778" y="5482411"/>
            <a:ext cx="1512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REPORT BACK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387718" y="2056068"/>
            <a:ext cx="81156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200" b="1" dirty="0" smtClean="0">
                <a:latin typeface="Arial Black" panose="020B0A04020102020204" pitchFamily="34" charset="0"/>
              </a:rPr>
              <a:t>CIVIL SOCIETY, CIVIC ACTIVITY – </a:t>
            </a:r>
          </a:p>
          <a:p>
            <a:pPr algn="ctr"/>
            <a:r>
              <a:rPr lang="hu-HU" sz="3200" b="1" dirty="0" smtClean="0">
                <a:latin typeface="Arial Black" panose="020B0A04020102020204" pitchFamily="34" charset="0"/>
              </a:rPr>
              <a:t>CORNERSTONES FOR DEMOCRACY</a:t>
            </a:r>
            <a:endParaRPr lang="hu-HU" sz="3200" b="1" dirty="0">
              <a:latin typeface="Arial Black" panose="020B0A04020102020204" pitchFamily="34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-68201" y="3399098"/>
            <a:ext cx="92122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2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CIVIL TÁRSADALOM, CIVIL AKTIVITÁS– </a:t>
            </a:r>
          </a:p>
          <a:p>
            <a:pPr algn="ctr"/>
            <a:r>
              <a:rPr lang="hu-HU" sz="32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DEMOKRÁCIA SAROKPONTJAI</a:t>
            </a:r>
            <a:endParaRPr lang="hu-HU" sz="32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259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9" name="Folyamatábra: Vagy 18"/>
          <p:cNvSpPr/>
          <p:nvPr/>
        </p:nvSpPr>
        <p:spPr>
          <a:xfrm>
            <a:off x="2286000" y="2113280"/>
            <a:ext cx="3688080" cy="3576320"/>
          </a:xfrm>
          <a:prstGeom prst="flowChartOr">
            <a:avLst/>
          </a:prstGeom>
          <a:solidFill>
            <a:srgbClr val="C0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520995" y="809020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/>
              <a:t>A CIVIL ORGANISATION DEALS WITH ONE PART OF THE WHOLE ISSUE </a:t>
            </a:r>
            <a:endParaRPr lang="hu-HU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52391" y="1273224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EGY CIVIL SZERVEZET A KOMPLEX ÜGY EGY RÉSZÉVEL FOGLALKOZIK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3149600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 smtClean="0"/>
              <a:t>1.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4650097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3149600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5" name="Szövegdoboz 24"/>
          <p:cNvSpPr txBox="1"/>
          <p:nvPr/>
        </p:nvSpPr>
        <p:spPr>
          <a:xfrm>
            <a:off x="4650097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6" name="Jobbra nyíl 25"/>
          <p:cNvSpPr/>
          <p:nvPr/>
        </p:nvSpPr>
        <p:spPr>
          <a:xfrm>
            <a:off x="552391" y="2919492"/>
            <a:ext cx="2221289" cy="43688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Jobbra nyíl 26"/>
          <p:cNvSpPr/>
          <p:nvPr/>
        </p:nvSpPr>
        <p:spPr>
          <a:xfrm>
            <a:off x="552391" y="4414868"/>
            <a:ext cx="2221289" cy="43688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Jobbra nyíl 27"/>
          <p:cNvSpPr/>
          <p:nvPr/>
        </p:nvSpPr>
        <p:spPr>
          <a:xfrm rot="10800000">
            <a:off x="5403004" y="4633308"/>
            <a:ext cx="2221289" cy="436880"/>
          </a:xfrm>
          <a:prstGeom prst="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Jobbra nyíl 28"/>
          <p:cNvSpPr/>
          <p:nvPr/>
        </p:nvSpPr>
        <p:spPr>
          <a:xfrm rot="10800000">
            <a:off x="5403004" y="2953266"/>
            <a:ext cx="2221289" cy="43688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/>
          <p:cNvSpPr txBox="1"/>
          <p:nvPr/>
        </p:nvSpPr>
        <p:spPr>
          <a:xfrm>
            <a:off x="142786" y="2617708"/>
            <a:ext cx="2439899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1.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5947002" y="4234527"/>
            <a:ext cx="2439899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4.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5839993" y="2596070"/>
            <a:ext cx="243989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2.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63938" y="4082506"/>
            <a:ext cx="243989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3.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807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9" name="Folyamatábra: Vagy 18"/>
          <p:cNvSpPr/>
          <p:nvPr/>
        </p:nvSpPr>
        <p:spPr>
          <a:xfrm>
            <a:off x="2286000" y="2113280"/>
            <a:ext cx="3688080" cy="3576320"/>
          </a:xfrm>
          <a:prstGeom prst="flowChartOr">
            <a:avLst/>
          </a:prstGeom>
          <a:solidFill>
            <a:srgbClr val="C0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520995" y="809020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/>
              <a:t>A CIVIL ORGANISATION DEALS WITH ONE PART OF THE WHOLE ISSUE </a:t>
            </a:r>
            <a:endParaRPr lang="hu-HU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52391" y="1273224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EGY CIVIL SZERVEZET A KOMPLEX ÜGY EGY RÉSZÉVEL FOGLALKOZIK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3149600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 smtClean="0"/>
              <a:t>1.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4650097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3149600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5" name="Szövegdoboz 24"/>
          <p:cNvSpPr txBox="1"/>
          <p:nvPr/>
        </p:nvSpPr>
        <p:spPr>
          <a:xfrm>
            <a:off x="4650097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6" name="Jobbra nyíl 25"/>
          <p:cNvSpPr/>
          <p:nvPr/>
        </p:nvSpPr>
        <p:spPr>
          <a:xfrm>
            <a:off x="552391" y="2919492"/>
            <a:ext cx="2221289" cy="43688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Jobbra nyíl 26"/>
          <p:cNvSpPr/>
          <p:nvPr/>
        </p:nvSpPr>
        <p:spPr>
          <a:xfrm>
            <a:off x="552391" y="4414868"/>
            <a:ext cx="2221289" cy="43688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Jobbra nyíl 27"/>
          <p:cNvSpPr/>
          <p:nvPr/>
        </p:nvSpPr>
        <p:spPr>
          <a:xfrm rot="10800000">
            <a:off x="5403004" y="4633308"/>
            <a:ext cx="2221289" cy="436880"/>
          </a:xfrm>
          <a:prstGeom prst="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Jobbra nyíl 28"/>
          <p:cNvSpPr/>
          <p:nvPr/>
        </p:nvSpPr>
        <p:spPr>
          <a:xfrm rot="10800000">
            <a:off x="5403004" y="2953266"/>
            <a:ext cx="2221289" cy="43688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/>
          <p:cNvSpPr txBox="1"/>
          <p:nvPr/>
        </p:nvSpPr>
        <p:spPr>
          <a:xfrm>
            <a:off x="142786" y="2617708"/>
            <a:ext cx="2439899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1.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5947002" y="4234527"/>
            <a:ext cx="2439899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4.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5839993" y="2596070"/>
            <a:ext cx="243989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2.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63938" y="4082506"/>
            <a:ext cx="243989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3.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1534160" y="5837296"/>
            <a:ext cx="5470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LOCAL CIVIL ORGANISATIONS DEAL WITH LOCAL ISSUES</a:t>
            </a:r>
            <a:endParaRPr lang="hu-HU" b="1" dirty="0"/>
          </a:p>
        </p:txBody>
      </p:sp>
      <p:sp>
        <p:nvSpPr>
          <p:cNvPr id="34" name="Szövegdoboz 33"/>
          <p:cNvSpPr txBox="1"/>
          <p:nvPr/>
        </p:nvSpPr>
        <p:spPr>
          <a:xfrm>
            <a:off x="1330001" y="6270487"/>
            <a:ext cx="5879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HELYI CIVIL SZERVEZETEK HELYI ÜGYEKKEL FOGLALKOZNAK</a:t>
            </a:r>
            <a:endParaRPr lang="hu-H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834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9" name="Folyamatábra: Vagy 18"/>
          <p:cNvSpPr/>
          <p:nvPr/>
        </p:nvSpPr>
        <p:spPr>
          <a:xfrm>
            <a:off x="2286000" y="2113280"/>
            <a:ext cx="3688080" cy="3576320"/>
          </a:xfrm>
          <a:prstGeom prst="flowChartOr">
            <a:avLst/>
          </a:prstGeom>
          <a:solidFill>
            <a:srgbClr val="C0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520995" y="809020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/>
              <a:t>A CIVIL ORGANISATION DEALS WITH ONE PART OF THE WHOLE ISSUE </a:t>
            </a:r>
            <a:endParaRPr lang="hu-HU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52391" y="1273224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EGY CIVIL SZERVEZET A KOMPLEX ÜGY EGY RÉSZÉVEL FOGLALKOZIK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3149600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 smtClean="0"/>
              <a:t>1.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4650097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3149600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5" name="Szövegdoboz 24"/>
          <p:cNvSpPr txBox="1"/>
          <p:nvPr/>
        </p:nvSpPr>
        <p:spPr>
          <a:xfrm>
            <a:off x="4650097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6" name="Jobbra nyíl 25"/>
          <p:cNvSpPr/>
          <p:nvPr/>
        </p:nvSpPr>
        <p:spPr>
          <a:xfrm>
            <a:off x="552391" y="2919492"/>
            <a:ext cx="2221289" cy="43688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Jobbra nyíl 26"/>
          <p:cNvSpPr/>
          <p:nvPr/>
        </p:nvSpPr>
        <p:spPr>
          <a:xfrm>
            <a:off x="552391" y="4414868"/>
            <a:ext cx="2221289" cy="43688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Jobbra nyíl 27"/>
          <p:cNvSpPr/>
          <p:nvPr/>
        </p:nvSpPr>
        <p:spPr>
          <a:xfrm rot="10800000">
            <a:off x="5403004" y="4633308"/>
            <a:ext cx="2221289" cy="436880"/>
          </a:xfrm>
          <a:prstGeom prst="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Jobbra nyíl 28"/>
          <p:cNvSpPr/>
          <p:nvPr/>
        </p:nvSpPr>
        <p:spPr>
          <a:xfrm rot="10800000">
            <a:off x="5403004" y="2953266"/>
            <a:ext cx="2221289" cy="43688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/>
          <p:cNvSpPr txBox="1"/>
          <p:nvPr/>
        </p:nvSpPr>
        <p:spPr>
          <a:xfrm>
            <a:off x="142786" y="2617708"/>
            <a:ext cx="2439899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1.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5947002" y="4234527"/>
            <a:ext cx="2439899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4.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5839993" y="2596070"/>
            <a:ext cx="243989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2.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63938" y="4082506"/>
            <a:ext cx="243989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3.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1534160" y="5837296"/>
            <a:ext cx="5470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LOCAL CIVIL ORGANISATIONS DEAL WITH LOCAL ISSUES</a:t>
            </a:r>
            <a:endParaRPr lang="hu-HU" b="1" dirty="0"/>
          </a:p>
        </p:txBody>
      </p:sp>
      <p:sp>
        <p:nvSpPr>
          <p:cNvPr id="34" name="Szövegdoboz 33"/>
          <p:cNvSpPr txBox="1"/>
          <p:nvPr/>
        </p:nvSpPr>
        <p:spPr>
          <a:xfrm>
            <a:off x="1330001" y="6270487"/>
            <a:ext cx="5879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HELYI CIVIL SZERVEZETEK HELYI ÜGYEKKEL FOGLALKOZNAK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6" name="Téglalap 15"/>
          <p:cNvSpPr/>
          <p:nvPr/>
        </p:nvSpPr>
        <p:spPr>
          <a:xfrm rot="19623539">
            <a:off x="-495160" y="3251886"/>
            <a:ext cx="909370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CIVIL SOCIETY TENDS TO BE DECENTRALISED</a:t>
            </a:r>
          </a:p>
          <a:p>
            <a:pPr algn="ctr"/>
            <a:endParaRPr lang="hu-H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hu-HU" sz="2400" b="0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 CIVIL TÁRSADALOM TIPIKUSAN DECENTLAZILÁLT</a:t>
            </a:r>
            <a:endParaRPr lang="hu-HU" sz="24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486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Téglalap 14"/>
          <p:cNvSpPr/>
          <p:nvPr/>
        </p:nvSpPr>
        <p:spPr>
          <a:xfrm>
            <a:off x="50292" y="2174926"/>
            <a:ext cx="9093708" cy="1200329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CIVIL SOCIETY TENDS TO BE DECENTRALISED</a:t>
            </a:r>
          </a:p>
          <a:p>
            <a:pPr algn="ctr"/>
            <a:endParaRPr lang="hu-H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hu-HU" sz="2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 CIVIL TÁRSADALOM TIPIKUSAN DECENTLAZILÁLT</a:t>
            </a:r>
            <a:endParaRPr lang="hu-HU" sz="2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101716" y="3885168"/>
            <a:ext cx="9042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DECENTRALISED      MORE CITIZENS ARE INVOLVED       CIVIL SOCIETY DEVELOPS DEMOCRACY</a:t>
            </a:r>
            <a:endParaRPr lang="hu-HU" b="1" dirty="0"/>
          </a:p>
        </p:txBody>
      </p:sp>
      <p:sp>
        <p:nvSpPr>
          <p:cNvPr id="17" name="Jobbra nyíl 16"/>
          <p:cNvSpPr/>
          <p:nvPr/>
        </p:nvSpPr>
        <p:spPr>
          <a:xfrm>
            <a:off x="1849120" y="3982720"/>
            <a:ext cx="152400" cy="18440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Jobbra nyíl 17"/>
          <p:cNvSpPr/>
          <p:nvPr/>
        </p:nvSpPr>
        <p:spPr>
          <a:xfrm>
            <a:off x="5069840" y="3982720"/>
            <a:ext cx="152400" cy="18440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Szövegdoboz 18"/>
          <p:cNvSpPr txBox="1"/>
          <p:nvPr/>
        </p:nvSpPr>
        <p:spPr>
          <a:xfrm>
            <a:off x="286511" y="4693664"/>
            <a:ext cx="7754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DECENTRALIZÁLT         TÖBB POLGÁRT VON BE            FEJLESZTI A DEMOKRÁCIÁT</a:t>
            </a:r>
            <a:endParaRPr lang="hu-HU" b="1" dirty="0"/>
          </a:p>
        </p:txBody>
      </p:sp>
      <p:sp>
        <p:nvSpPr>
          <p:cNvPr id="20" name="Jobbra nyíl 19"/>
          <p:cNvSpPr/>
          <p:nvPr/>
        </p:nvSpPr>
        <p:spPr>
          <a:xfrm>
            <a:off x="2143760" y="4764413"/>
            <a:ext cx="152400" cy="184403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Jobbra nyíl 20"/>
          <p:cNvSpPr/>
          <p:nvPr/>
        </p:nvSpPr>
        <p:spPr>
          <a:xfrm>
            <a:off x="4993640" y="4764413"/>
            <a:ext cx="152400" cy="184403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9416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Téglalap 14"/>
          <p:cNvSpPr/>
          <p:nvPr/>
        </p:nvSpPr>
        <p:spPr>
          <a:xfrm>
            <a:off x="615020" y="3995990"/>
            <a:ext cx="7728206" cy="1754326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0" cap="none" spc="0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 CIVIL TÁRSADALOM </a:t>
            </a:r>
          </a:p>
          <a:p>
            <a:pPr algn="ctr"/>
            <a:r>
              <a:rPr lang="hu-HU" sz="5400" b="0" cap="none" spc="0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FEJLESZTI A DEMOKRÁCIÁT</a:t>
            </a:r>
            <a:endParaRPr lang="hu-HU" sz="5400" b="0" cap="none" spc="0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076947" y="1677271"/>
            <a:ext cx="6909840" cy="1754326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0" cap="none" spc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THE CIVIL SOCIETY </a:t>
            </a:r>
          </a:p>
          <a:p>
            <a:pPr algn="ctr"/>
            <a:r>
              <a:rPr lang="hu-HU" sz="5400" b="0" cap="none" spc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DEVELOPS DEMOCRACY</a:t>
            </a:r>
            <a:endParaRPr lang="hu-HU" sz="5400" b="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883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975057" y="801000"/>
            <a:ext cx="411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VS FLOW OF INFORMATION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1905810" y="1197336"/>
            <a:ext cx="452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DEMOKRÁCIA ÉS AZ INFORMÁCIÓÁRAMLÁS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845339" y="1910618"/>
            <a:ext cx="742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DEMOCRACY = INVOLVMENT OF CITIZENS IN THE DECISION MAKING</a:t>
            </a:r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998874" y="4105178"/>
            <a:ext cx="7118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DEMOKRÁCIA = A POLGÁROK BEVONÁSA A DÖNTÉSHOZATALBA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205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620</Words>
  <Application>Microsoft Office PowerPoint</Application>
  <PresentationFormat>Diavetítés a képernyőre (4:3 oldalarány)</PresentationFormat>
  <Paragraphs>106</Paragraphs>
  <Slides>14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Office-téma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Microsoft-fiók</dc:creator>
  <cp:lastModifiedBy>Balogh Béla</cp:lastModifiedBy>
  <cp:revision>1</cp:revision>
  <dcterms:created xsi:type="dcterms:W3CDTF">2021-06-16T09:50:47Z</dcterms:created>
  <dcterms:modified xsi:type="dcterms:W3CDTF">2021-06-29T18:59:43Z</dcterms:modified>
</cp:coreProperties>
</file>