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3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91073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87828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69551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80680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3565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03960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89329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33032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03956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32078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61374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FD6E-0771-4DB6-BBEC-C5B719C54F4B}" type="datetimeFigureOut">
              <a:rPr lang="hu-HU" smtClean="0"/>
              <a:pPr/>
              <a:t>2021. 07. 03.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49070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7.jpeg"/><Relationship Id="rId5" Type="http://schemas.openxmlformats.org/officeDocument/2006/relationships/image" Target="../media/image12.png"/><Relationship Id="rId10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jpe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3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1223493" y="192043"/>
            <a:ext cx="6065949" cy="6195878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3441455" y="4223906"/>
            <a:ext cx="1756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latin typeface="Arial Black" panose="020B0A04020102020204" pitchFamily="34" charset="0"/>
              </a:rPr>
              <a:t>VIFFE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261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Balra-jobbra nyíl 15"/>
          <p:cNvSpPr/>
          <p:nvPr/>
        </p:nvSpPr>
        <p:spPr>
          <a:xfrm>
            <a:off x="629392" y="3135086"/>
            <a:ext cx="8146473" cy="84314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0" y="1864426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0005" y="2315688"/>
            <a:ext cx="27172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FEELING OF DICTATORSHIP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5646632" y="1921824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992586" y="2384960"/>
            <a:ext cx="853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CHAOS</a:t>
            </a:r>
            <a:endParaRPr lang="hu-HU" b="1" dirty="0"/>
          </a:p>
        </p:txBody>
      </p:sp>
      <p:sp>
        <p:nvSpPr>
          <p:cNvPr id="21" name="Lefelé nyíl 20"/>
          <p:cNvSpPr/>
          <p:nvPr/>
        </p:nvSpPr>
        <p:spPr>
          <a:xfrm>
            <a:off x="463138" y="2814452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8655133" y="2812473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166255" y="4512624"/>
            <a:ext cx="395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605643" y="4987636"/>
            <a:ext cx="2205155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DIKTATÚRA ÉRZETE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5033159" y="4641273"/>
            <a:ext cx="4237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DECENTRALIZÁLT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218219" y="5068783"/>
            <a:ext cx="82272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KÁOSZ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7" name="Felfelé nyíl 26"/>
          <p:cNvSpPr/>
          <p:nvPr/>
        </p:nvSpPr>
        <p:spPr>
          <a:xfrm>
            <a:off x="510640" y="3550722"/>
            <a:ext cx="225630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Felfelé nyíl 27"/>
          <p:cNvSpPr/>
          <p:nvPr/>
        </p:nvSpPr>
        <p:spPr>
          <a:xfrm>
            <a:off x="8678883" y="3548743"/>
            <a:ext cx="298861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90533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Balra-jobbra nyíl 15"/>
          <p:cNvSpPr/>
          <p:nvPr/>
        </p:nvSpPr>
        <p:spPr>
          <a:xfrm>
            <a:off x="629392" y="3135086"/>
            <a:ext cx="8146473" cy="84314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0" y="1864426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0005" y="2315688"/>
            <a:ext cx="27172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FEELING OF DICTATORSHIP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5646632" y="1921824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992586" y="2384960"/>
            <a:ext cx="853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CHAOS</a:t>
            </a:r>
            <a:endParaRPr lang="hu-HU" b="1" dirty="0"/>
          </a:p>
        </p:txBody>
      </p:sp>
      <p:sp>
        <p:nvSpPr>
          <p:cNvPr id="21" name="Lefelé nyíl 20"/>
          <p:cNvSpPr/>
          <p:nvPr/>
        </p:nvSpPr>
        <p:spPr>
          <a:xfrm>
            <a:off x="463138" y="2814452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8655133" y="2812473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166255" y="4512624"/>
            <a:ext cx="395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605643" y="4987636"/>
            <a:ext cx="2205155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DIKTATÚRA ÉRZETE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5033159" y="4641273"/>
            <a:ext cx="4237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DECENTRALIZÁLT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218219" y="5068783"/>
            <a:ext cx="82272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KÁOSZ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7" name="Felfelé nyíl 26"/>
          <p:cNvSpPr/>
          <p:nvPr/>
        </p:nvSpPr>
        <p:spPr>
          <a:xfrm>
            <a:off x="510640" y="3550722"/>
            <a:ext cx="225630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Felfelé nyíl 27"/>
          <p:cNvSpPr/>
          <p:nvPr/>
        </p:nvSpPr>
        <p:spPr>
          <a:xfrm>
            <a:off x="8678883" y="3548743"/>
            <a:ext cx="298861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Lefelé nyíl 28"/>
          <p:cNvSpPr/>
          <p:nvPr/>
        </p:nvSpPr>
        <p:spPr>
          <a:xfrm>
            <a:off x="3241964" y="2541319"/>
            <a:ext cx="1056904" cy="80752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15189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19121" y="2090058"/>
            <a:ext cx="8924879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itchFamily="34" charset="0"/>
              </a:rPr>
              <a:t>FULLY CENTRALISED AND FULLY DECENTRALISED </a:t>
            </a:r>
          </a:p>
          <a:p>
            <a:pPr algn="ctr"/>
            <a:r>
              <a:rPr lang="hu-HU" sz="2400" b="1" dirty="0" smtClean="0">
                <a:latin typeface="Arial Black" pitchFamily="34" charset="0"/>
              </a:rPr>
              <a:t>DECISIONS ARE EQUALLY BAD</a:t>
            </a:r>
            <a:endParaRPr lang="hu-HU" sz="2400" b="1" dirty="0">
              <a:latin typeface="Arial Black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29811" y="4368141"/>
            <a:ext cx="7903510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A TELJESEN CENTRALIZÁLT ÉS A TELJESEN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DECENTRALIZÁLT DÖNTÉSEK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EGYFORMÁN ROSSZAK</a:t>
            </a:r>
            <a:endParaRPr lang="hu-HU" sz="24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79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235792" y="1852551"/>
            <a:ext cx="8519512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THE RIGHT DECISION MAKING LEVEL IS, WHERE</a:t>
            </a:r>
          </a:p>
          <a:p>
            <a:endParaRPr lang="hu-HU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latin typeface="Arial Black" pitchFamily="34" charset="0"/>
              </a:rPr>
              <a:t>  ALL THE CONDITIONS AND CONSEQUENCES ARE KNOWN BEST</a:t>
            </a:r>
          </a:p>
          <a:p>
            <a:pPr>
              <a:buFont typeface="Arial" pitchFamily="34" charset="0"/>
              <a:buChar char="•"/>
            </a:pPr>
            <a:endParaRPr lang="hu-HU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latin typeface="Arial Black" pitchFamily="34" charset="0"/>
              </a:rPr>
              <a:t> WHERE DECISION MAKERS ARE MOST INTERESTED </a:t>
            </a:r>
          </a:p>
          <a:p>
            <a:r>
              <a:rPr lang="hu-HU" b="1" dirty="0" smtClean="0">
                <a:latin typeface="Arial Black" pitchFamily="34" charset="0"/>
              </a:rPr>
              <a:t>  IN THE BEST DECISION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91952" y="4035631"/>
            <a:ext cx="7126759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</a:t>
            </a:r>
            <a:r>
              <a:rPr lang="hu-HU" b="1" dirty="0" err="1" smtClean="0">
                <a:solidFill>
                  <a:srgbClr val="0070C0"/>
                </a:solidFill>
                <a:latin typeface="Arial Black" pitchFamily="34" charset="0"/>
              </a:rPr>
              <a:t>AZ</a:t>
            </a: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OPTIMÁLIS DÖNTÉSHOZATALI SZINT, AHOL</a:t>
            </a:r>
          </a:p>
          <a:p>
            <a:endParaRPr lang="hu-HU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MINDEN FELTÉTELT ÉS MINDEN KÖVETKEZMÉNYT </a:t>
            </a:r>
          </a:p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  A LEGJOBBAN ISMERIK</a:t>
            </a:r>
          </a:p>
          <a:p>
            <a:pPr>
              <a:buFont typeface="Arial" pitchFamily="34" charset="0"/>
              <a:buChar char="•"/>
            </a:pPr>
            <a:endParaRPr lang="hu-HU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AHOL A DÖNTÉSHOZÓK A LEGINKÁBB ÉRDEKELTEK </a:t>
            </a:r>
          </a:p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 A JÓ DÖNTÉSEKBEN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739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66820" y="2967335"/>
            <a:ext cx="861036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THANKS FOR THE ATTENTION</a:t>
            </a:r>
          </a:p>
          <a:p>
            <a:pPr algn="ctr"/>
            <a:endParaRPr lang="hu-HU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KÖSZÖNÖM A FIGYELMET</a:t>
            </a:r>
            <a:endParaRPr lang="hu-H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087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040832" y="482503"/>
            <a:ext cx="706171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VRAKUN’ AND ITS FRIENDS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FUTURE PATHS FOR EUROPE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31457" y="1661991"/>
            <a:ext cx="8595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8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595802" y="2287320"/>
            <a:ext cx="101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LECTURE</a:t>
            </a:r>
            <a:endParaRPr lang="hu-HU" b="1" dirty="0"/>
          </a:p>
        </p:txBody>
      </p:sp>
    </p:spTree>
    <p:extLst>
      <p:ext uri="{BB962C8B-B14F-4D97-AF65-F5344CB8AC3E}">
        <p14:creationId xmlns="" xmlns:p14="http://schemas.microsoft.com/office/powerpoint/2010/main" val="420511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546260" y="2246865"/>
            <a:ext cx="79745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CENTRALISATION VS DECENTRALISATION</a:t>
            </a:r>
          </a:p>
          <a:p>
            <a:pPr algn="ctr"/>
            <a:endParaRPr lang="hu-HU" sz="2400" b="1" dirty="0">
              <a:latin typeface="Arial Black" panose="020B0A04020102020204" pitchFamily="34" charset="0"/>
            </a:endParaRPr>
          </a:p>
          <a:p>
            <a:pPr algn="ctr"/>
            <a:endParaRPr lang="hu-HU" sz="2400" b="1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CENTRALIZÁLNI VAGY DECENTRALIZÁLNI…?!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356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2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7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88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17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752783" y="2089583"/>
            <a:ext cx="3193367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Szövegdoboz 180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38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grpSp>
        <p:nvGrpSpPr>
          <p:cNvPr id="15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1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2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67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12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752783" y="2089583"/>
            <a:ext cx="3193367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Szövegdoboz 180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82" name="Felfelé-lefelé nyíl 181"/>
          <p:cNvSpPr/>
          <p:nvPr/>
        </p:nvSpPr>
        <p:spPr>
          <a:xfrm>
            <a:off x="3440430" y="2651760"/>
            <a:ext cx="765810" cy="3886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3" name="Szövegdoboz 182"/>
          <p:cNvSpPr txBox="1"/>
          <p:nvPr/>
        </p:nvSpPr>
        <p:spPr>
          <a:xfrm>
            <a:off x="2125980" y="4217670"/>
            <a:ext cx="5082866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WHERE THE DECISION MAKING SHOULD BE…?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HOL  LEGYEN A DÖNTÉSHOZATAL…?!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03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74320" y="1508760"/>
            <a:ext cx="863903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PRO’S FOR CENTRALISATION </a:t>
            </a:r>
            <a:r>
              <a:rPr lang="hu-HU" sz="2000" b="1" dirty="0" smtClean="0"/>
              <a:t>(DECISION MAKING ON HIGH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FASTER DECISION MAKING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UNIFORM DECISION MAKING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DECISIONS AND FINANCES NEEDED ARE MORE TRANSPARENT AND COHERENT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UNIFORM GUIDING LINE FOR THE DECISION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EASIER TO CONVEY AND REPRESENT COMMON VALUES</a:t>
            </a:r>
            <a:endParaRPr lang="hu-HU" sz="20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80060" y="4080510"/>
            <a:ext cx="841057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A DECENTRALIZÁLÁS ELŐNYEI</a:t>
            </a:r>
            <a:r>
              <a:rPr lang="hu-HU" sz="2000" b="1" dirty="0" smtClean="0">
                <a:solidFill>
                  <a:srgbClr val="0070C0"/>
                </a:solidFill>
              </a:rPr>
              <a:t>: (DÖNTÉSEK MAGAS SZINTEKEN)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GYORSABB DÖNTÉSHOZATAL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AZONOS DÖNTÉSI MÓDSZERTAN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 VÉGREHAJTÁSÁHOZ SZÜKSÉGES FORRÁSOK JOBBAN ÁTLÁTHATÓK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DÖNTÉSI FOLYAMAT EGYFORMASÁGA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KÖZÖS ÉRTÉKEK ÉRVÉNYESÍTÉSE ÉS BEMUTATÁSA EGYSZERŰ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841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74942" y="1360170"/>
            <a:ext cx="8969058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CON’S FOR CENTALISED DECISION MAKING </a:t>
            </a:r>
            <a:r>
              <a:rPr lang="hu-HU" sz="2000" b="1" dirty="0" smtClean="0"/>
              <a:t>(DECISIONS ON HIGH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DECISIONS ARE UNIFORM BUT CONDITIONS ARE DIFFERENT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CONSIDERATIONS ARE NOT TAKEN INTO ACCOUNT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CENTRAL DECISION NOT ALWAYS MATCHES WITH THE LOCAL MEANS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PEOPLE DO NOT FEEL IT IS THEIR DECISION (IT IS NOT) – MUCH LESS MOTIVATION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CENTRALISED DECISIONS DECREASE FEELING OF DEMOCRACY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PEOPLE ARE LESS ENTHUSIASTIC IN THE FULFILMENT OF THE DECISION</a:t>
            </a:r>
          </a:p>
          <a:p>
            <a:pPr>
              <a:buFont typeface="Arial" pitchFamily="34" charset="0"/>
              <a:buChar char="•"/>
            </a:pPr>
            <a:endParaRPr lang="hu-HU" sz="2000" b="1" dirty="0" smtClean="0"/>
          </a:p>
          <a:p>
            <a:r>
              <a:rPr lang="hu-HU" sz="2000" b="1" u="sng" dirty="0" smtClean="0">
                <a:solidFill>
                  <a:srgbClr val="0070C0"/>
                </a:solidFill>
              </a:rPr>
              <a:t>A KÖZPONTOSÍTOTT DÖNTÉSEK HÁTRÁNYAI </a:t>
            </a:r>
            <a:r>
              <a:rPr lang="hu-HU" sz="2000" b="1" dirty="0" smtClean="0">
                <a:solidFill>
                  <a:srgbClr val="0070C0"/>
                </a:solidFill>
              </a:rPr>
              <a:t>(DÖNTÉSHOZATAL MAGAS SZINTEN)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 UNIFORMIZÁLT DE A HELYI FELTÉTELEK KÜLÖNBÖZŐEK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KÖZPONTI DÖNTÉS NEM VESZI FIGYELEMBE A HELYI SZEMPONTOKAT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KÖZPONTI DÖNTÉS VÉGREHAJTÁSÁHOZ NINCS MINDIG MEG A HELYI FORRÁS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EMBEREK NEM ÉRZIK, HOGY EZ AZ Ő DÖNTÉSÜK (NEM IS) – NEM MOTIVÁLTAK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KÖZPONTOSÍTOTT DÖNTÉSEK CSÖKKENTIK A DEMOKRÁCIA ÉRZETÉT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EMBEREK NEM LELKESEK A DÖNTÉS VÉGREHAJTÁSÁNÁL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81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33932" y="1447800"/>
            <a:ext cx="8903848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 smtClean="0"/>
              <a:t>PRO’S FOR THE LOCAL DECISIONS </a:t>
            </a:r>
            <a:r>
              <a:rPr lang="hu-HU" sz="2400" b="1" dirty="0" smtClean="0"/>
              <a:t>(</a:t>
            </a:r>
            <a:r>
              <a:rPr lang="hu-HU" sz="2400" b="1" dirty="0" err="1" smtClean="0"/>
              <a:t>DECISIONS</a:t>
            </a:r>
            <a:r>
              <a:rPr lang="hu-HU" sz="2400" b="1" dirty="0" smtClean="0"/>
              <a:t> ON LOW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 MAKERS KNOW THE ACHIEVABLE TARGET BEST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 MAKERS KNOW THE LOCAL RESOURCES BEST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CITIZENS FEEL THEY ARE PART OF THE DECISION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DECISIONS INCREASE OF THE FEELING OF DEMOCRACY IN THE CITIZENS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WITH LOCAL DECISIONS, MOTIVATION DURING THE WORK IS MUCH STRONGER</a:t>
            </a:r>
          </a:p>
          <a:p>
            <a:pPr>
              <a:buFont typeface="Arial" pitchFamily="34" charset="0"/>
              <a:buChar char="•"/>
            </a:pPr>
            <a:endParaRPr lang="hu-HU" sz="2000" b="1" dirty="0" smtClean="0"/>
          </a:p>
          <a:p>
            <a:r>
              <a:rPr lang="hu-HU" sz="2400" b="1" u="sng" dirty="0" smtClean="0">
                <a:solidFill>
                  <a:srgbClr val="0070C0"/>
                </a:solidFill>
              </a:rPr>
              <a:t>A HELYI DÖNTÉSEK ELŐNYEI </a:t>
            </a:r>
            <a:r>
              <a:rPr lang="hu-HU" sz="2400" b="1" dirty="0" smtClean="0">
                <a:solidFill>
                  <a:srgbClr val="0070C0"/>
                </a:solidFill>
              </a:rPr>
              <a:t>(DÖNTÉSEK ALACSONY SZINTEKEN)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DÖNTÉSHOZÓK ISMERIK LEGINKÁBB AZ ELÉRENDŐ CÉLOKAT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DÖNTÉSHOZÓK VANNAK LEGINKÁBB TISZTÁBAN A RENDELKEZÉSRE ÁLLÓ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   FORRÁSOKRÓL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ÁLLAMPOLGÁROK AZT ÉRZIK, HOGY ŐK A DÖNTÉS RÉSZESEI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DÖNTÉSHOZATAL ERŐSÍTI A DEMOKRÁCIA ÉRZETÉT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DÖNTÉSEKNÉL SOKKAL ERŐSEBB A VÉGREHAJTÓK MOTIVÁCIÓJA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1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457200" y="1402080"/>
            <a:ext cx="8315866" cy="4555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CON’S OF THE LOCAL DECISION MAKING </a:t>
            </a:r>
            <a:r>
              <a:rPr lang="hu-HU" sz="2000" b="1" dirty="0" smtClean="0"/>
              <a:t>(DECISIONS ON LOW LEVEL)</a:t>
            </a:r>
          </a:p>
          <a:p>
            <a:endParaRPr lang="hu-HU" b="1" dirty="0" smtClean="0"/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 DECENTRALISED DECISIONS ARE MUCH SLOWER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DECISIONS MAY NOT BE UNIFORM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MAKERS MAY NOT KNOW THE CENTRALISED FUNDS AVAILABLE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INFLUENCERS MAY BE STRONGER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MAKERS MAY NOT BE AWARE OF THE BEST PRACTICES ELSEWHERE</a:t>
            </a:r>
          </a:p>
          <a:p>
            <a:pPr>
              <a:buFont typeface="Arial" pitchFamily="34" charset="0"/>
              <a:buChar char="•"/>
            </a:pPr>
            <a:endParaRPr lang="hu-HU" b="1" dirty="0" smtClean="0"/>
          </a:p>
          <a:p>
            <a:r>
              <a:rPr lang="hu-HU" sz="2000" b="1" u="sng" dirty="0" smtClean="0"/>
              <a:t>A HELYI DÖNTÉSEK HÁTRÁNYAI </a:t>
            </a:r>
            <a:r>
              <a:rPr lang="hu-HU" sz="2000" b="1" dirty="0" smtClean="0"/>
              <a:t>(DÖNTÉSEK HELYI SZINTEN)</a:t>
            </a:r>
          </a:p>
          <a:p>
            <a:endParaRPr lang="hu-HU" b="1" dirty="0" smtClean="0"/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DECENTRALIZÁLT DÖNTÉSEK ÁLTALÁBAN LASSÚAK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DÖNTÉSEK ALKALOMTÓL ALKALOMRA ELTÉRHETNEK 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DÖNTÉSHOZÓK NEM BIZTOSAN TUDJÁK, MENNYI KÖZPONTI PÉNZ ÁLL </a:t>
            </a:r>
          </a:p>
          <a:p>
            <a:r>
              <a:rPr lang="hu-HU" b="1" dirty="0" smtClean="0"/>
              <a:t>    RENDELKEZÉSRE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HELYI, SZUBJEKTÍV BEFOLYÁS ERŐSEBB LEHET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DÖNTÉSHOZÓK NEM BIZTOS, HOGY ISMERIK MÁSOK JÓ GYAKORLATÁT</a:t>
            </a:r>
            <a:endParaRPr lang="hu-HU" b="1" dirty="0"/>
          </a:p>
        </p:txBody>
      </p:sp>
    </p:spTree>
    <p:extLst>
      <p:ext uri="{BB962C8B-B14F-4D97-AF65-F5344CB8AC3E}">
        <p14:creationId xmlns="" xmlns:p14="http://schemas.microsoft.com/office/powerpoint/2010/main" val="14895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786</Words>
  <Application>Microsoft Office PowerPoint</Application>
  <PresentationFormat>Prezentácia na obrazovke (4:3)</PresentationFormat>
  <Paragraphs>135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Office-téma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HP</cp:lastModifiedBy>
  <cp:revision>1</cp:revision>
  <dcterms:created xsi:type="dcterms:W3CDTF">2021-06-16T09:42:21Z</dcterms:created>
  <dcterms:modified xsi:type="dcterms:W3CDTF">2021-07-03T17:41:24Z</dcterms:modified>
</cp:coreProperties>
</file>